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CA95"/>
    <a:srgbClr val="D3F4FF"/>
    <a:srgbClr val="95E1FB"/>
    <a:srgbClr val="ACEAFF"/>
    <a:srgbClr val="A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63"/>
    <p:restoredTop sz="96327"/>
  </p:normalViewPr>
  <p:slideViewPr>
    <p:cSldViewPr snapToGrid="0">
      <p:cViewPr>
        <p:scale>
          <a:sx n="141" d="100"/>
          <a:sy n="141" d="100"/>
        </p:scale>
        <p:origin x="744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40" d="100"/>
          <a:sy n="140" d="100"/>
        </p:scale>
        <p:origin x="401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D20B72-8A14-7319-F083-6F125FE62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9B190-6F25-FC75-2766-05990CA6DB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5850F8-60D4-384F-97E7-A5257237C687}" type="datetimeFigureOut">
              <a:rPr lang="en-BR" smtClean="0"/>
              <a:t>28/12/22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9E0A69-4B96-7CB7-6584-61CFAB99F6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58EE34-0A34-DDD6-C064-EBD9D6B0D3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561AD3-84DE-C949-9F61-A68E062599E7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7214308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250C62-B15D-DD44-9687-318784FDD611}" type="datetimeFigureOut">
              <a:rPr lang="en-BR" smtClean="0"/>
              <a:t>28/12/22</a:t>
            </a:fld>
            <a:endParaRPr lang="en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779839-CD1A-FC48-9F22-FDA1D67D5E87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186238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89F2E-CE3C-28AC-8951-AF0FDED1AF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60C46E-50A8-DD7F-1E09-60322E4E4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EB0DD-2CD6-A017-A594-BAB9A91E2A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96F70-95B6-E4F2-EBF3-19D383C76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80D01-2F1E-FE8A-BE3B-32A8ED59E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304315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B1F83-A7FD-3493-FC06-43CA1ECE4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2CE9B-EF23-5E2D-A9D4-FBCA8E6EF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38B1D-2C02-A24F-BBBD-839F3CC63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170BA0-6B4C-8B1D-1B05-459AA5941E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AFD68-B5E2-58C2-3F81-71C85EDDA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BD223-65B1-A357-6B5B-613D6325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84420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AAD58-D841-3260-1551-0CBE7BC8E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3F84F3-1D2C-B12C-6376-A845CF9593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433D5-EE06-1AE9-D8B8-51A0AC10F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F44A5-061E-A675-DD4E-C89868135B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09C5B2-0ED5-BEFB-6FD3-8684982E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C4539-908F-9652-9222-F56A7C181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01286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F6CCB-B8D2-54E3-FDA3-40D1111D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00E64B-4A06-A277-F69B-E737650C96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A3C13-2768-3518-D4ED-316C128C86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A0CA8-4DD3-3A5D-D226-3FEDF620C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92CC4-6318-D909-F9C6-9C96EC098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0198460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811390-5663-AD8B-AF11-95CD37C478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38A7C0-11FD-3D03-7B68-89BF0D2E91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6DE83-6871-009F-9394-90F83E8367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20E28-DB5E-8EDF-B57B-438883392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DCDEB-7A82-6DC5-27A9-EB8123B2F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240867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7FA0F-CED1-7BC9-C4DC-16EF41564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6161B-90BD-B749-A197-3E31FF224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36" y="1846906"/>
            <a:ext cx="10960728" cy="4418092"/>
          </a:xfrm>
        </p:spPr>
        <p:txBody>
          <a:bodyPr lIns="0" r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BR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6F1E1A6-D55A-80A4-1259-FD089A9ECFAF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615635" y="523094"/>
            <a:ext cx="9047218" cy="249382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400" b="0">
                <a:solidFill>
                  <a:srgbClr val="09CA9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B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AC10E-2FB0-D156-6DF2-13ED9084E61F}"/>
              </a:ext>
            </a:extLst>
          </p:cNvPr>
          <p:cNvSpPr/>
          <p:nvPr userDrawn="1"/>
        </p:nvSpPr>
        <p:spPr>
          <a:xfrm>
            <a:off x="609383" y="787396"/>
            <a:ext cx="540000" cy="54000"/>
          </a:xfrm>
          <a:prstGeom prst="rect">
            <a:avLst/>
          </a:prstGeom>
          <a:solidFill>
            <a:srgbClr val="09CA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92837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7FA0F-CED1-7BC9-C4DC-16EF41564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6161B-90BD-B749-A197-3E31FF224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36" y="1846906"/>
            <a:ext cx="10960728" cy="4488000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BR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6F1E1A6-D55A-80A4-1259-FD089A9ECFAF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615635" y="523094"/>
            <a:ext cx="9047218" cy="249382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400" b="0">
                <a:solidFill>
                  <a:srgbClr val="09CA9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B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AC10E-2FB0-D156-6DF2-13ED9084E61F}"/>
              </a:ext>
            </a:extLst>
          </p:cNvPr>
          <p:cNvSpPr/>
          <p:nvPr userDrawn="1"/>
        </p:nvSpPr>
        <p:spPr>
          <a:xfrm>
            <a:off x="609383" y="787396"/>
            <a:ext cx="540000" cy="54000"/>
          </a:xfrm>
          <a:prstGeom prst="rect">
            <a:avLst/>
          </a:prstGeom>
          <a:solidFill>
            <a:srgbClr val="09CA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17171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5A755-42BC-8537-8391-9F8C2D51B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4418E-B208-622B-CC19-04D4290D99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135D4-09C9-E57C-004A-605F599358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FB182-85C7-A9A6-05F1-8D535CCC3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DFC22-9C7C-A6B4-5CA2-82BF197A8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733284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5A755-42BC-8537-8391-9F8C2D51B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677643"/>
            <a:ext cx="10515600" cy="2852737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B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4418E-B208-622B-CC19-04D4290D99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01400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9CA95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D3B76D-F02D-C7A3-6848-15C4B81BF122}"/>
              </a:ext>
            </a:extLst>
          </p:cNvPr>
          <p:cNvSpPr/>
          <p:nvPr userDrawn="1"/>
        </p:nvSpPr>
        <p:spPr>
          <a:xfrm>
            <a:off x="5826000" y="3625581"/>
            <a:ext cx="540000" cy="54000"/>
          </a:xfrm>
          <a:prstGeom prst="rect">
            <a:avLst/>
          </a:prstGeom>
          <a:solidFill>
            <a:srgbClr val="09CA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084809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78CE6-673F-D1AA-414B-D3EBFC43D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ADEEE-B2F0-E050-AE4B-9E6EB2C05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53DC2-A79C-3E8E-F921-71E2C8AAC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86727-002B-753B-16FD-8BF41BBB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0C953F-6163-5308-76BE-9FFFC44E5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4EEB0-89DC-DE41-1908-285D83878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913711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22E2C-1974-505B-3D9D-08B0D03D7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96B32-DD5A-4F0C-B059-5964D824B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8B80E-688E-EB19-8408-C7F094700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83EB33-69A4-8612-730E-F68E71CF82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22DC43-5365-CA02-1E3B-3F323D9D03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A9B34-5501-D6F9-7D41-AF7E97D9C8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A2A6BC-4B57-EC0E-557E-40B25CEE2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E079A8-ED7B-96A0-E046-87201CC03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320970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814F9-9315-D48F-77D0-CFFBF0AA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0C6429-7707-A466-0E94-8A48D478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466E30-D922-E33F-9A30-53F23E9A9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F87276-5D00-44AF-0616-ECDCCB06D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591373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38B6B3-EB82-6728-0849-75F09664FB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7529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116177-F962-9CA1-731D-95580C48A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Team 2</a:t>
            </a:r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BCFA2-0760-D306-9792-D107F3C8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46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218F57-9C86-F340-818E-2016346A709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829450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6E68DB-C79C-DB60-F726-E87D48EB1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529" y="772477"/>
            <a:ext cx="10940138" cy="6234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  <a:endParaRPr lang="en-B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199C6-CFCE-A4D3-033A-47DA9DA1D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529" y="1687483"/>
            <a:ext cx="10940138" cy="4622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295021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6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Montserrat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5E5E023-FBC0-E35B-0B84-8BA5ED6A6BF1}"/>
              </a:ext>
            </a:extLst>
          </p:cNvPr>
          <p:cNvSpPr/>
          <p:nvPr/>
        </p:nvSpPr>
        <p:spPr>
          <a:xfrm>
            <a:off x="0" y="4775806"/>
            <a:ext cx="12192000" cy="2082194"/>
          </a:xfrm>
          <a:prstGeom prst="rect">
            <a:avLst/>
          </a:prstGeom>
          <a:solidFill>
            <a:srgbClr val="95E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960563-80C4-DCC1-4776-E9E5D71971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774" y="1342280"/>
            <a:ext cx="4201683" cy="1531649"/>
          </a:xfrm>
        </p:spPr>
        <p:txBody>
          <a:bodyPr lIns="0" tIns="0" rIns="0" bIns="0" anchor="t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4800" dirty="0">
                <a:solidFill>
                  <a:srgbClr val="002060"/>
                </a:solidFill>
              </a:rPr>
              <a:t>Strategic Thinking </a:t>
            </a:r>
            <a:endParaRPr lang="en-BR" sz="4800" dirty="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F95E7-5F00-BFE0-2E9B-6FE68C614583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899774" y="3213093"/>
            <a:ext cx="4295686" cy="728529"/>
          </a:xfrm>
        </p:spPr>
        <p:txBody>
          <a:bodyPr lIns="0" tIns="0" rIns="0" bIns="0">
            <a:noAutofit/>
          </a:bodyPr>
          <a:lstStyle/>
          <a:p>
            <a:pPr marL="0" indent="0" algn="l">
              <a:buNone/>
            </a:pPr>
            <a:r>
              <a:rPr lang="en-US" sz="2000" dirty="0">
                <a:solidFill>
                  <a:srgbClr val="002060"/>
                </a:solidFill>
              </a:rPr>
              <a:t>Welcome Team 2</a:t>
            </a:r>
            <a:endParaRPr lang="en-BR" sz="2000" dirty="0">
              <a:solidFill>
                <a:srgbClr val="002060"/>
              </a:solidFill>
            </a:endParaRPr>
          </a:p>
        </p:txBody>
      </p:sp>
      <p:graphicFrame>
        <p:nvGraphicFramePr>
          <p:cNvPr id="21" name="Table 21">
            <a:extLst>
              <a:ext uri="{FF2B5EF4-FFF2-40B4-BE49-F238E27FC236}">
                <a16:creationId xmlns:a16="http://schemas.microsoft.com/office/drawing/2014/main" id="{C87D7D3C-05C2-73FC-A4C9-756B24F5C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59413"/>
              </p:ext>
            </p:extLst>
          </p:nvPr>
        </p:nvGraphicFramePr>
        <p:xfrm>
          <a:off x="863562" y="5207303"/>
          <a:ext cx="2706168" cy="1219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6094">
                  <a:extLst>
                    <a:ext uri="{9D8B030D-6E8A-4147-A177-3AD203B41FA5}">
                      <a16:colId xmlns:a16="http://schemas.microsoft.com/office/drawing/2014/main" val="676705698"/>
                    </a:ext>
                  </a:extLst>
                </a:gridCol>
                <a:gridCol w="1880074">
                  <a:extLst>
                    <a:ext uri="{9D8B030D-6E8A-4147-A177-3AD203B41FA5}">
                      <a16:colId xmlns:a16="http://schemas.microsoft.com/office/drawing/2014/main" val="2056582846"/>
                    </a:ext>
                  </a:extLst>
                </a:gridCol>
              </a:tblGrid>
              <a:tr h="182516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2022455</a:t>
                      </a:r>
                      <a:endParaRPr lang="en-BR" sz="1000" b="1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Ana Isabel Nieves </a:t>
                      </a:r>
                      <a:r>
                        <a:rPr lang="en-US" sz="1000" dirty="0" err="1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Barcenas</a:t>
                      </a:r>
                      <a:endParaRPr lang="en-BR" sz="1000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182507254"/>
                  </a:ext>
                </a:extLst>
              </a:tr>
              <a:tr h="182516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2022461</a:t>
                      </a:r>
                      <a:endParaRPr lang="en-BR" sz="1000" b="1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Karla Carolina</a:t>
                      </a:r>
                      <a:endParaRPr lang="en-BR" sz="1000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142735199"/>
                  </a:ext>
                </a:extLst>
              </a:tr>
              <a:tr h="182516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2022207</a:t>
                      </a:r>
                      <a:endParaRPr lang="en-BR" sz="1000" b="1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Daniela </a:t>
                      </a:r>
                      <a:r>
                        <a:rPr lang="en-US" sz="1000" dirty="0" err="1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Daia</a:t>
                      </a:r>
                      <a:endParaRPr lang="en-BR" sz="1000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768784944"/>
                  </a:ext>
                </a:extLst>
              </a:tr>
              <a:tr h="182516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2022175</a:t>
                      </a:r>
                      <a:endParaRPr lang="en-BR" sz="1000" b="1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000" dirty="0" err="1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Rochana</a:t>
                      </a:r>
                      <a:r>
                        <a:rPr lang="en-US" sz="1000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 Matos</a:t>
                      </a:r>
                      <a:endParaRPr lang="en-BR" sz="1000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577944536"/>
                  </a:ext>
                </a:extLst>
              </a:tr>
              <a:tr h="182516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2022151</a:t>
                      </a:r>
                      <a:endParaRPr lang="en-BR" sz="1000" b="1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Magdalene </a:t>
                      </a:r>
                      <a:r>
                        <a:rPr lang="en-US" sz="1000" dirty="0" err="1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Ejiro</a:t>
                      </a:r>
                      <a:endParaRPr lang="en-BR" sz="1000" dirty="0">
                        <a:solidFill>
                          <a:srgbClr val="002060"/>
                        </a:solidFill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806066801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D05D9AB-8EB6-0D3F-23F6-90831E1CB5E2}"/>
              </a:ext>
            </a:extLst>
          </p:cNvPr>
          <p:cNvCxnSpPr>
            <a:cxnSpLocks/>
          </p:cNvCxnSpPr>
          <p:nvPr/>
        </p:nvCxnSpPr>
        <p:spPr>
          <a:xfrm flipH="1">
            <a:off x="-50334" y="4775806"/>
            <a:ext cx="1234264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Table 21">
            <a:extLst>
              <a:ext uri="{FF2B5EF4-FFF2-40B4-BE49-F238E27FC236}">
                <a16:creationId xmlns:a16="http://schemas.microsoft.com/office/drawing/2014/main" id="{9050F4AF-8E7E-B2FB-60D3-957EDD9F52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015672"/>
              </p:ext>
            </p:extLst>
          </p:nvPr>
        </p:nvGraphicFramePr>
        <p:xfrm>
          <a:off x="4171098" y="5207303"/>
          <a:ext cx="2706168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6094">
                  <a:extLst>
                    <a:ext uri="{9D8B030D-6E8A-4147-A177-3AD203B41FA5}">
                      <a16:colId xmlns:a16="http://schemas.microsoft.com/office/drawing/2014/main" val="676705698"/>
                    </a:ext>
                  </a:extLst>
                </a:gridCol>
                <a:gridCol w="1880074">
                  <a:extLst>
                    <a:ext uri="{9D8B030D-6E8A-4147-A177-3AD203B41FA5}">
                      <a16:colId xmlns:a16="http://schemas.microsoft.com/office/drawing/2014/main" val="2056582846"/>
                    </a:ext>
                  </a:extLst>
                </a:gridCol>
              </a:tblGrid>
              <a:tr h="182516">
                <a:tc>
                  <a:txBody>
                    <a:bodyPr/>
                    <a:lstStyle/>
                    <a:p>
                      <a:r>
                        <a:rPr lang="en-BR" sz="1000" b="1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LECTURER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BR" sz="1000" dirty="0">
                          <a:solidFill>
                            <a:srgbClr val="002060"/>
                          </a:solidFill>
                          <a:latin typeface="Montserrat" pitchFamily="2" charset="77"/>
                        </a:rPr>
                        <a:t>JAMES GARZA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459970265"/>
                  </a:ext>
                </a:extLst>
              </a:tr>
            </a:tbl>
          </a:graphicData>
        </a:graphic>
      </p:graphicFrame>
      <p:pic>
        <p:nvPicPr>
          <p:cNvPr id="48" name="Graphic 47">
            <a:extLst>
              <a:ext uri="{FF2B5EF4-FFF2-40B4-BE49-F238E27FC236}">
                <a16:creationId xmlns:a16="http://schemas.microsoft.com/office/drawing/2014/main" id="{8A60155A-8A10-64D4-C216-ADD097516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01891" y="485966"/>
            <a:ext cx="5607842" cy="5607842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F473D561-DB93-CD92-A9AA-DAB75BEC40E0}"/>
              </a:ext>
            </a:extLst>
          </p:cNvPr>
          <p:cNvSpPr/>
          <p:nvPr/>
        </p:nvSpPr>
        <p:spPr>
          <a:xfrm>
            <a:off x="899774" y="2901088"/>
            <a:ext cx="762936" cy="72000"/>
          </a:xfrm>
          <a:prstGeom prst="rect">
            <a:avLst/>
          </a:prstGeom>
          <a:solidFill>
            <a:srgbClr val="09CA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74407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allAtOnce"/>
      <p:bldP spid="4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/>
          <a:lstStyle/>
          <a:p>
            <a:r>
              <a:rPr lang="en-US" dirty="0"/>
              <a:t>Results</a:t>
            </a:r>
            <a:endParaRPr lang="en-BR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/>
              <a:t>STRATEGIC THINKING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C709890-3B95-3849-48B8-9F439BA6B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83" y="1946495"/>
            <a:ext cx="5148621" cy="415219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r>
              <a:rPr lang="en-US" sz="2000" b="1" dirty="0"/>
              <a:t>Model Precision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</a:pPr>
            <a:r>
              <a:rPr lang="en-US" sz="2000" dirty="0"/>
              <a:t>Accuracy Score of 99.87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</a:pPr>
            <a:r>
              <a:rPr lang="en-US" sz="2000" dirty="0"/>
              <a:t>Model is over fit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</a:pPr>
            <a:r>
              <a:rPr lang="en-US" sz="2000" dirty="0"/>
              <a:t>So far this has been our best prediction score.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</a:pPr>
            <a:r>
              <a:rPr lang="en-US" sz="2000" dirty="0"/>
              <a:t>More work needs to be done to get a result we can have confidence in.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endParaRPr lang="en-US" sz="2000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9878C8E-8CFE-03C4-9856-661F98B29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289300" y="1119483"/>
            <a:ext cx="5148621" cy="514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91325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/>
          <a:lstStyle/>
          <a:p>
            <a:r>
              <a:rPr lang="en-US" dirty="0"/>
              <a:t>Next Steps</a:t>
            </a:r>
            <a:endParaRPr lang="en-BR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/>
              <a:t>STRATEGIC THINKING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C709890-3B95-3849-48B8-9F439BA6B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84" y="1946495"/>
            <a:ext cx="5356850" cy="415219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r>
              <a:rPr lang="en-US" sz="1800" b="1" dirty="0"/>
              <a:t>Evaluate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r>
              <a:rPr lang="en-US" sz="1800" dirty="0"/>
              <a:t>The next phase in the Crisp DM model is the evaluation stage.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r>
              <a:rPr lang="en-US" sz="1800" dirty="0"/>
              <a:t>So far using Random Forrest as our Machine Learning model has given the best scores.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r>
              <a:rPr lang="en-US" sz="1800" dirty="0"/>
              <a:t>However, our results are still not good enough.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r>
              <a:rPr lang="en-US" sz="1800" dirty="0"/>
              <a:t>So, we must re-evaluate to see what else can be done to improve our predictions.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endParaRPr lang="en-US" sz="1800" dirty="0"/>
          </a:p>
        </p:txBody>
      </p:sp>
      <p:pic>
        <p:nvPicPr>
          <p:cNvPr id="1026" name="Picture 2" descr="CRISP DM">
            <a:extLst>
              <a:ext uri="{FF2B5EF4-FFF2-40B4-BE49-F238E27FC236}">
                <a16:creationId xmlns:a16="http://schemas.microsoft.com/office/drawing/2014/main" id="{2F8D9AB3-9426-882C-D073-64DCC4C20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5768" y="1502045"/>
            <a:ext cx="5619184" cy="4596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63575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/>
          <a:lstStyle/>
          <a:p>
            <a:r>
              <a:rPr lang="en-US" dirty="0"/>
              <a:t>Conclusion</a:t>
            </a:r>
            <a:endParaRPr lang="en-BR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/>
              <a:t>STRATEGIC THINKING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C709890-3B95-3849-48B8-9F439BA6B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84" y="1946495"/>
            <a:ext cx="5356850" cy="415219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</a:pPr>
            <a:r>
              <a:rPr lang="en-US" sz="1800" dirty="0"/>
              <a:t>We have outlined how using the Crisp DM data modelling process, we intend to complete this project.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</a:pPr>
            <a:r>
              <a:rPr lang="en-US" sz="1800" dirty="0"/>
              <a:t>Starting with the Business Understanding we have worked our way through the Data Understanding, Data Preparation, and Modelling phases. Next up the Evaluation stage.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</a:pPr>
            <a:r>
              <a:rPr lang="en-US" sz="1800" dirty="0"/>
              <a:t>We may have to tweak a few things or we may have to go back to the start but we are on a good trajectory.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4CD5473-ACC0-EEC1-7882-416731E16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95005" y="913220"/>
            <a:ext cx="5326213" cy="532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82092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1F153-BBFB-73E3-1870-5C6281615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Thanks!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0A7B6-BE8C-45F9-C586-AAE08F813E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R" dirty="0"/>
              <a:t>Team 2</a:t>
            </a:r>
          </a:p>
        </p:txBody>
      </p:sp>
    </p:spTree>
    <p:extLst>
      <p:ext uri="{BB962C8B-B14F-4D97-AF65-F5344CB8AC3E}">
        <p14:creationId xmlns:p14="http://schemas.microsoft.com/office/powerpoint/2010/main" val="2348951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Business Understanding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02B3D9B-8521-A855-6816-1D6150A2B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293" y="3291765"/>
            <a:ext cx="5025736" cy="145888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You can describe the business’s mission here. A clear message is a really good way to reach your audience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>
                <a:solidFill>
                  <a:srgbClr val="09CA95"/>
                </a:solidFill>
              </a:rPr>
              <a:t>STRATEGIC THINKING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C3BA251-D6BD-FBDD-3571-ECB535764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3843" y="913220"/>
            <a:ext cx="5592521" cy="559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48014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Business Description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02B3D9B-8521-A855-6816-1D6150A2B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164" y="4357311"/>
            <a:ext cx="2585580" cy="1458885"/>
          </a:xfrm>
        </p:spPr>
        <p:txBody>
          <a:bodyPr>
            <a:noAutofit/>
          </a:bodyPr>
          <a:lstStyle/>
          <a:p>
            <a:pPr marL="152400" indent="-152400">
              <a:lnSpc>
                <a:spcPct val="100000"/>
              </a:lnSpc>
            </a:pPr>
            <a:r>
              <a:rPr lang="en-US" sz="1400" dirty="0"/>
              <a:t>You can talk about the actions here</a:t>
            </a:r>
          </a:p>
          <a:p>
            <a:pPr marL="152400" indent="-152400">
              <a:lnSpc>
                <a:spcPct val="100000"/>
              </a:lnSpc>
            </a:pPr>
            <a:r>
              <a:rPr lang="en-US" sz="1400" dirty="0"/>
              <a:t>You can talk about the actions here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>
                <a:solidFill>
                  <a:srgbClr val="09CA95"/>
                </a:solidFill>
              </a:rPr>
              <a:t>STRATEGIC THINKING</a:t>
            </a:r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CADEF70C-CB1A-C536-46DB-8E7ECC7C259E}"/>
              </a:ext>
            </a:extLst>
          </p:cNvPr>
          <p:cNvSpPr txBox="1">
            <a:spLocks/>
          </p:cNvSpPr>
          <p:nvPr/>
        </p:nvSpPr>
        <p:spPr>
          <a:xfrm>
            <a:off x="4803210" y="4357311"/>
            <a:ext cx="2585580" cy="145888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400" indent="-152400">
              <a:lnSpc>
                <a:spcPct val="100000"/>
              </a:lnSpc>
            </a:pPr>
            <a:r>
              <a:rPr lang="en-US" sz="1400" dirty="0"/>
              <a:t>You can talk about the actions here</a:t>
            </a:r>
          </a:p>
          <a:p>
            <a:pPr marL="152400" indent="-152400">
              <a:lnSpc>
                <a:spcPct val="100000"/>
              </a:lnSpc>
            </a:pPr>
            <a:r>
              <a:rPr lang="en-US" sz="1400" dirty="0"/>
              <a:t>You can talk about the actions here</a:t>
            </a:r>
          </a:p>
        </p:txBody>
      </p:sp>
      <p:sp>
        <p:nvSpPr>
          <p:cNvPr id="4" name="Content Placeholder 9">
            <a:extLst>
              <a:ext uri="{FF2B5EF4-FFF2-40B4-BE49-F238E27FC236}">
                <a16:creationId xmlns:a16="http://schemas.microsoft.com/office/drawing/2014/main" id="{BDDF5A6C-8B48-9B26-65D6-00672AE9B2DA}"/>
              </a:ext>
            </a:extLst>
          </p:cNvPr>
          <p:cNvSpPr txBox="1">
            <a:spLocks/>
          </p:cNvSpPr>
          <p:nvPr/>
        </p:nvSpPr>
        <p:spPr>
          <a:xfrm>
            <a:off x="8560190" y="4357311"/>
            <a:ext cx="2585580" cy="145888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400" indent="-152400">
              <a:lnSpc>
                <a:spcPct val="100000"/>
              </a:lnSpc>
            </a:pPr>
            <a:r>
              <a:rPr lang="en-US" sz="1400" dirty="0"/>
              <a:t>You can talk about the actions here</a:t>
            </a:r>
          </a:p>
          <a:p>
            <a:pPr marL="152400" indent="-152400">
              <a:lnSpc>
                <a:spcPct val="100000"/>
              </a:lnSpc>
            </a:pPr>
            <a:r>
              <a:rPr lang="en-US" sz="1400" dirty="0"/>
              <a:t>You can talk about the actions here</a:t>
            </a:r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8D9B4CF1-247E-1DED-FB86-CE539BA0F6B1}"/>
              </a:ext>
            </a:extLst>
          </p:cNvPr>
          <p:cNvSpPr txBox="1">
            <a:spLocks/>
          </p:cNvSpPr>
          <p:nvPr/>
        </p:nvSpPr>
        <p:spPr>
          <a:xfrm>
            <a:off x="927164" y="3837067"/>
            <a:ext cx="2585580" cy="32526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HYPOTESIS</a:t>
            </a:r>
          </a:p>
        </p:txBody>
      </p:sp>
      <p:sp>
        <p:nvSpPr>
          <p:cNvPr id="8" name="Content Placeholder 9">
            <a:extLst>
              <a:ext uri="{FF2B5EF4-FFF2-40B4-BE49-F238E27FC236}">
                <a16:creationId xmlns:a16="http://schemas.microsoft.com/office/drawing/2014/main" id="{CCFD4980-3D80-A9EA-6A8B-C069727D8E4A}"/>
              </a:ext>
            </a:extLst>
          </p:cNvPr>
          <p:cNvSpPr txBox="1">
            <a:spLocks/>
          </p:cNvSpPr>
          <p:nvPr/>
        </p:nvSpPr>
        <p:spPr>
          <a:xfrm>
            <a:off x="4803210" y="3837067"/>
            <a:ext cx="2585580" cy="32526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GENERAL GOAL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5B632050-FB47-D5C2-2ED6-D834F77581EE}"/>
              </a:ext>
            </a:extLst>
          </p:cNvPr>
          <p:cNvSpPr txBox="1">
            <a:spLocks/>
          </p:cNvSpPr>
          <p:nvPr/>
        </p:nvSpPr>
        <p:spPr>
          <a:xfrm>
            <a:off x="8254697" y="3837067"/>
            <a:ext cx="3196566" cy="32526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600" b="1" dirty="0"/>
              <a:t>SUCCESSFUL OUTCOME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54C1D97-66F4-6412-EC51-5BCE9E34B197}"/>
              </a:ext>
            </a:extLst>
          </p:cNvPr>
          <p:cNvSpPr/>
          <p:nvPr/>
        </p:nvSpPr>
        <p:spPr>
          <a:xfrm>
            <a:off x="1328281" y="2605256"/>
            <a:ext cx="1783346" cy="1149669"/>
          </a:xfrm>
          <a:custGeom>
            <a:avLst/>
            <a:gdLst>
              <a:gd name="connsiteX0" fmla="*/ 0 w 1801640"/>
              <a:gd name="connsiteY0" fmla="*/ 683537 h 1367073"/>
              <a:gd name="connsiteX1" fmla="*/ 900820 w 1801640"/>
              <a:gd name="connsiteY1" fmla="*/ 0 h 1367073"/>
              <a:gd name="connsiteX2" fmla="*/ 1801640 w 1801640"/>
              <a:gd name="connsiteY2" fmla="*/ 683537 h 1367073"/>
              <a:gd name="connsiteX3" fmla="*/ 900820 w 1801640"/>
              <a:gd name="connsiteY3" fmla="*/ 1367074 h 1367073"/>
              <a:gd name="connsiteX4" fmla="*/ 0 w 1801640"/>
              <a:gd name="connsiteY4" fmla="*/ 683537 h 1367073"/>
              <a:gd name="connsiteX0" fmla="*/ 308 w 1801948"/>
              <a:gd name="connsiteY0" fmla="*/ 430040 h 1113577"/>
              <a:gd name="connsiteX1" fmla="*/ 828700 w 1801948"/>
              <a:gd name="connsiteY1" fmla="*/ 0 h 1113577"/>
              <a:gd name="connsiteX2" fmla="*/ 1801948 w 1801948"/>
              <a:gd name="connsiteY2" fmla="*/ 430040 h 1113577"/>
              <a:gd name="connsiteX3" fmla="*/ 901128 w 1801948"/>
              <a:gd name="connsiteY3" fmla="*/ 1113577 h 1113577"/>
              <a:gd name="connsiteX4" fmla="*/ 308 w 1801948"/>
              <a:gd name="connsiteY4" fmla="*/ 430040 h 1113577"/>
              <a:gd name="connsiteX0" fmla="*/ 494 w 1802134"/>
              <a:gd name="connsiteY0" fmla="*/ 553887 h 1237424"/>
              <a:gd name="connsiteX1" fmla="*/ 828886 w 1802134"/>
              <a:gd name="connsiteY1" fmla="*/ 123847 h 1237424"/>
              <a:gd name="connsiteX2" fmla="*/ 1802134 w 1802134"/>
              <a:gd name="connsiteY2" fmla="*/ 553887 h 1237424"/>
              <a:gd name="connsiteX3" fmla="*/ 901314 w 1802134"/>
              <a:gd name="connsiteY3" fmla="*/ 1237424 h 1237424"/>
              <a:gd name="connsiteX4" fmla="*/ 494 w 1802134"/>
              <a:gd name="connsiteY4" fmla="*/ 553887 h 1237424"/>
              <a:gd name="connsiteX0" fmla="*/ 252 w 1801892"/>
              <a:gd name="connsiteY0" fmla="*/ 485057 h 1168594"/>
              <a:gd name="connsiteX1" fmla="*/ 828644 w 1801892"/>
              <a:gd name="connsiteY1" fmla="*/ 55017 h 1168594"/>
              <a:gd name="connsiteX2" fmla="*/ 1801892 w 1801892"/>
              <a:gd name="connsiteY2" fmla="*/ 485057 h 1168594"/>
              <a:gd name="connsiteX3" fmla="*/ 901072 w 1801892"/>
              <a:gd name="connsiteY3" fmla="*/ 1168594 h 1168594"/>
              <a:gd name="connsiteX4" fmla="*/ 252 w 1801892"/>
              <a:gd name="connsiteY4" fmla="*/ 485057 h 1168594"/>
              <a:gd name="connsiteX0" fmla="*/ 4116 w 1805756"/>
              <a:gd name="connsiteY0" fmla="*/ 485057 h 1114273"/>
              <a:gd name="connsiteX1" fmla="*/ 832508 w 1805756"/>
              <a:gd name="connsiteY1" fmla="*/ 55017 h 1114273"/>
              <a:gd name="connsiteX2" fmla="*/ 1805756 w 1805756"/>
              <a:gd name="connsiteY2" fmla="*/ 485057 h 1114273"/>
              <a:gd name="connsiteX3" fmla="*/ 1149380 w 1805756"/>
              <a:gd name="connsiteY3" fmla="*/ 1114273 h 1114273"/>
              <a:gd name="connsiteX4" fmla="*/ 4116 w 1805756"/>
              <a:gd name="connsiteY4" fmla="*/ 485057 h 1114273"/>
              <a:gd name="connsiteX0" fmla="*/ 4116 w 1805756"/>
              <a:gd name="connsiteY0" fmla="*/ 485057 h 1121084"/>
              <a:gd name="connsiteX1" fmla="*/ 832508 w 1805756"/>
              <a:gd name="connsiteY1" fmla="*/ 55017 h 1121084"/>
              <a:gd name="connsiteX2" fmla="*/ 1805756 w 1805756"/>
              <a:gd name="connsiteY2" fmla="*/ 485057 h 1121084"/>
              <a:gd name="connsiteX3" fmla="*/ 1149380 w 1805756"/>
              <a:gd name="connsiteY3" fmla="*/ 1114273 h 1121084"/>
              <a:gd name="connsiteX4" fmla="*/ 4116 w 1805756"/>
              <a:gd name="connsiteY4" fmla="*/ 485057 h 1121084"/>
              <a:gd name="connsiteX0" fmla="*/ 4116 w 1805756"/>
              <a:gd name="connsiteY0" fmla="*/ 485057 h 1123610"/>
              <a:gd name="connsiteX1" fmla="*/ 832508 w 1805756"/>
              <a:gd name="connsiteY1" fmla="*/ 55017 h 1123610"/>
              <a:gd name="connsiteX2" fmla="*/ 1805756 w 1805756"/>
              <a:gd name="connsiteY2" fmla="*/ 485057 h 1123610"/>
              <a:gd name="connsiteX3" fmla="*/ 1149380 w 1805756"/>
              <a:gd name="connsiteY3" fmla="*/ 1114273 h 1123610"/>
              <a:gd name="connsiteX4" fmla="*/ 4116 w 1805756"/>
              <a:gd name="connsiteY4" fmla="*/ 485057 h 1123610"/>
              <a:gd name="connsiteX0" fmla="*/ 1550 w 1803190"/>
              <a:gd name="connsiteY0" fmla="*/ 485057 h 1121084"/>
              <a:gd name="connsiteX1" fmla="*/ 938584 w 1803190"/>
              <a:gd name="connsiteY1" fmla="*/ 55017 h 1121084"/>
              <a:gd name="connsiteX2" fmla="*/ 1803190 w 1803190"/>
              <a:gd name="connsiteY2" fmla="*/ 485057 h 1121084"/>
              <a:gd name="connsiteX3" fmla="*/ 1146814 w 1803190"/>
              <a:gd name="connsiteY3" fmla="*/ 1114273 h 1121084"/>
              <a:gd name="connsiteX4" fmla="*/ 1550 w 1803190"/>
              <a:gd name="connsiteY4" fmla="*/ 485057 h 1121084"/>
              <a:gd name="connsiteX0" fmla="*/ 3 w 1801643"/>
              <a:gd name="connsiteY0" fmla="*/ 485057 h 1124889"/>
              <a:gd name="connsiteX1" fmla="*/ 937037 w 1801643"/>
              <a:gd name="connsiteY1" fmla="*/ 55017 h 1124889"/>
              <a:gd name="connsiteX2" fmla="*/ 1801643 w 1801643"/>
              <a:gd name="connsiteY2" fmla="*/ 485057 h 1124889"/>
              <a:gd name="connsiteX3" fmla="*/ 1145267 w 1801643"/>
              <a:gd name="connsiteY3" fmla="*/ 1114273 h 1124889"/>
              <a:gd name="connsiteX4" fmla="*/ 3 w 1801643"/>
              <a:gd name="connsiteY4" fmla="*/ 485057 h 1124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1643" h="1124889">
                <a:moveTo>
                  <a:pt x="3" y="485057"/>
                </a:moveTo>
                <a:cubicBezTo>
                  <a:pt x="1512" y="91231"/>
                  <a:pt x="521009" y="217979"/>
                  <a:pt x="937037" y="55017"/>
                </a:cubicBezTo>
                <a:cubicBezTo>
                  <a:pt x="1353065" y="-107945"/>
                  <a:pt x="1801643" y="107550"/>
                  <a:pt x="1801643" y="485057"/>
                </a:cubicBezTo>
                <a:cubicBezTo>
                  <a:pt x="1801643" y="862564"/>
                  <a:pt x="1706150" y="1041845"/>
                  <a:pt x="1145267" y="1114273"/>
                </a:cubicBezTo>
                <a:cubicBezTo>
                  <a:pt x="584384" y="1186701"/>
                  <a:pt x="-1506" y="878883"/>
                  <a:pt x="3" y="485057"/>
                </a:cubicBezTo>
                <a:close/>
              </a:path>
            </a:pathLst>
          </a:custGeom>
          <a:solidFill>
            <a:srgbClr val="09CA95">
              <a:alpha val="1793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77B17B46-C1B6-F62C-FD82-85FB9C8CF6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946" r="7946" b="19880"/>
          <a:stretch/>
        </p:blipFill>
        <p:spPr>
          <a:xfrm>
            <a:off x="1568141" y="2430975"/>
            <a:ext cx="1303626" cy="1241808"/>
          </a:xfrm>
          <a:prstGeom prst="rect">
            <a:avLst/>
          </a:prstGeom>
        </p:spPr>
      </p:pic>
      <p:sp>
        <p:nvSpPr>
          <p:cNvPr id="18" name="Oval 12">
            <a:extLst>
              <a:ext uri="{FF2B5EF4-FFF2-40B4-BE49-F238E27FC236}">
                <a16:creationId xmlns:a16="http://schemas.microsoft.com/office/drawing/2014/main" id="{108C5A14-DA9C-F5C1-E905-696ACF9CA92E}"/>
              </a:ext>
            </a:extLst>
          </p:cNvPr>
          <p:cNvSpPr/>
          <p:nvPr/>
        </p:nvSpPr>
        <p:spPr>
          <a:xfrm>
            <a:off x="5204327" y="2605256"/>
            <a:ext cx="1783346" cy="1149669"/>
          </a:xfrm>
          <a:custGeom>
            <a:avLst/>
            <a:gdLst>
              <a:gd name="connsiteX0" fmla="*/ 0 w 1801640"/>
              <a:gd name="connsiteY0" fmla="*/ 683537 h 1367073"/>
              <a:gd name="connsiteX1" fmla="*/ 900820 w 1801640"/>
              <a:gd name="connsiteY1" fmla="*/ 0 h 1367073"/>
              <a:gd name="connsiteX2" fmla="*/ 1801640 w 1801640"/>
              <a:gd name="connsiteY2" fmla="*/ 683537 h 1367073"/>
              <a:gd name="connsiteX3" fmla="*/ 900820 w 1801640"/>
              <a:gd name="connsiteY3" fmla="*/ 1367074 h 1367073"/>
              <a:gd name="connsiteX4" fmla="*/ 0 w 1801640"/>
              <a:gd name="connsiteY4" fmla="*/ 683537 h 1367073"/>
              <a:gd name="connsiteX0" fmla="*/ 308 w 1801948"/>
              <a:gd name="connsiteY0" fmla="*/ 430040 h 1113577"/>
              <a:gd name="connsiteX1" fmla="*/ 828700 w 1801948"/>
              <a:gd name="connsiteY1" fmla="*/ 0 h 1113577"/>
              <a:gd name="connsiteX2" fmla="*/ 1801948 w 1801948"/>
              <a:gd name="connsiteY2" fmla="*/ 430040 h 1113577"/>
              <a:gd name="connsiteX3" fmla="*/ 901128 w 1801948"/>
              <a:gd name="connsiteY3" fmla="*/ 1113577 h 1113577"/>
              <a:gd name="connsiteX4" fmla="*/ 308 w 1801948"/>
              <a:gd name="connsiteY4" fmla="*/ 430040 h 1113577"/>
              <a:gd name="connsiteX0" fmla="*/ 494 w 1802134"/>
              <a:gd name="connsiteY0" fmla="*/ 553887 h 1237424"/>
              <a:gd name="connsiteX1" fmla="*/ 828886 w 1802134"/>
              <a:gd name="connsiteY1" fmla="*/ 123847 h 1237424"/>
              <a:gd name="connsiteX2" fmla="*/ 1802134 w 1802134"/>
              <a:gd name="connsiteY2" fmla="*/ 553887 h 1237424"/>
              <a:gd name="connsiteX3" fmla="*/ 901314 w 1802134"/>
              <a:gd name="connsiteY3" fmla="*/ 1237424 h 1237424"/>
              <a:gd name="connsiteX4" fmla="*/ 494 w 1802134"/>
              <a:gd name="connsiteY4" fmla="*/ 553887 h 1237424"/>
              <a:gd name="connsiteX0" fmla="*/ 252 w 1801892"/>
              <a:gd name="connsiteY0" fmla="*/ 485057 h 1168594"/>
              <a:gd name="connsiteX1" fmla="*/ 828644 w 1801892"/>
              <a:gd name="connsiteY1" fmla="*/ 55017 h 1168594"/>
              <a:gd name="connsiteX2" fmla="*/ 1801892 w 1801892"/>
              <a:gd name="connsiteY2" fmla="*/ 485057 h 1168594"/>
              <a:gd name="connsiteX3" fmla="*/ 901072 w 1801892"/>
              <a:gd name="connsiteY3" fmla="*/ 1168594 h 1168594"/>
              <a:gd name="connsiteX4" fmla="*/ 252 w 1801892"/>
              <a:gd name="connsiteY4" fmla="*/ 485057 h 1168594"/>
              <a:gd name="connsiteX0" fmla="*/ 4116 w 1805756"/>
              <a:gd name="connsiteY0" fmla="*/ 485057 h 1114273"/>
              <a:gd name="connsiteX1" fmla="*/ 832508 w 1805756"/>
              <a:gd name="connsiteY1" fmla="*/ 55017 h 1114273"/>
              <a:gd name="connsiteX2" fmla="*/ 1805756 w 1805756"/>
              <a:gd name="connsiteY2" fmla="*/ 485057 h 1114273"/>
              <a:gd name="connsiteX3" fmla="*/ 1149380 w 1805756"/>
              <a:gd name="connsiteY3" fmla="*/ 1114273 h 1114273"/>
              <a:gd name="connsiteX4" fmla="*/ 4116 w 1805756"/>
              <a:gd name="connsiteY4" fmla="*/ 485057 h 1114273"/>
              <a:gd name="connsiteX0" fmla="*/ 4116 w 1805756"/>
              <a:gd name="connsiteY0" fmla="*/ 485057 h 1121084"/>
              <a:gd name="connsiteX1" fmla="*/ 832508 w 1805756"/>
              <a:gd name="connsiteY1" fmla="*/ 55017 h 1121084"/>
              <a:gd name="connsiteX2" fmla="*/ 1805756 w 1805756"/>
              <a:gd name="connsiteY2" fmla="*/ 485057 h 1121084"/>
              <a:gd name="connsiteX3" fmla="*/ 1149380 w 1805756"/>
              <a:gd name="connsiteY3" fmla="*/ 1114273 h 1121084"/>
              <a:gd name="connsiteX4" fmla="*/ 4116 w 1805756"/>
              <a:gd name="connsiteY4" fmla="*/ 485057 h 1121084"/>
              <a:gd name="connsiteX0" fmla="*/ 4116 w 1805756"/>
              <a:gd name="connsiteY0" fmla="*/ 485057 h 1123610"/>
              <a:gd name="connsiteX1" fmla="*/ 832508 w 1805756"/>
              <a:gd name="connsiteY1" fmla="*/ 55017 h 1123610"/>
              <a:gd name="connsiteX2" fmla="*/ 1805756 w 1805756"/>
              <a:gd name="connsiteY2" fmla="*/ 485057 h 1123610"/>
              <a:gd name="connsiteX3" fmla="*/ 1149380 w 1805756"/>
              <a:gd name="connsiteY3" fmla="*/ 1114273 h 1123610"/>
              <a:gd name="connsiteX4" fmla="*/ 4116 w 1805756"/>
              <a:gd name="connsiteY4" fmla="*/ 485057 h 1123610"/>
              <a:gd name="connsiteX0" fmla="*/ 1550 w 1803190"/>
              <a:gd name="connsiteY0" fmla="*/ 485057 h 1121084"/>
              <a:gd name="connsiteX1" fmla="*/ 938584 w 1803190"/>
              <a:gd name="connsiteY1" fmla="*/ 55017 h 1121084"/>
              <a:gd name="connsiteX2" fmla="*/ 1803190 w 1803190"/>
              <a:gd name="connsiteY2" fmla="*/ 485057 h 1121084"/>
              <a:gd name="connsiteX3" fmla="*/ 1146814 w 1803190"/>
              <a:gd name="connsiteY3" fmla="*/ 1114273 h 1121084"/>
              <a:gd name="connsiteX4" fmla="*/ 1550 w 1803190"/>
              <a:gd name="connsiteY4" fmla="*/ 485057 h 1121084"/>
              <a:gd name="connsiteX0" fmla="*/ 3 w 1801643"/>
              <a:gd name="connsiteY0" fmla="*/ 485057 h 1124889"/>
              <a:gd name="connsiteX1" fmla="*/ 937037 w 1801643"/>
              <a:gd name="connsiteY1" fmla="*/ 55017 h 1124889"/>
              <a:gd name="connsiteX2" fmla="*/ 1801643 w 1801643"/>
              <a:gd name="connsiteY2" fmla="*/ 485057 h 1124889"/>
              <a:gd name="connsiteX3" fmla="*/ 1145267 w 1801643"/>
              <a:gd name="connsiteY3" fmla="*/ 1114273 h 1124889"/>
              <a:gd name="connsiteX4" fmla="*/ 3 w 1801643"/>
              <a:gd name="connsiteY4" fmla="*/ 485057 h 1124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1643" h="1124889">
                <a:moveTo>
                  <a:pt x="3" y="485057"/>
                </a:moveTo>
                <a:cubicBezTo>
                  <a:pt x="1512" y="91231"/>
                  <a:pt x="521009" y="217979"/>
                  <a:pt x="937037" y="55017"/>
                </a:cubicBezTo>
                <a:cubicBezTo>
                  <a:pt x="1353065" y="-107945"/>
                  <a:pt x="1801643" y="107550"/>
                  <a:pt x="1801643" y="485057"/>
                </a:cubicBezTo>
                <a:cubicBezTo>
                  <a:pt x="1801643" y="862564"/>
                  <a:pt x="1706150" y="1041845"/>
                  <a:pt x="1145267" y="1114273"/>
                </a:cubicBezTo>
                <a:cubicBezTo>
                  <a:pt x="584384" y="1186701"/>
                  <a:pt x="-1506" y="878883"/>
                  <a:pt x="3" y="485057"/>
                </a:cubicBezTo>
                <a:close/>
              </a:path>
            </a:pathLst>
          </a:custGeom>
          <a:solidFill>
            <a:srgbClr val="09CA95">
              <a:alpha val="1793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sp>
        <p:nvSpPr>
          <p:cNvPr id="19" name="Oval 12">
            <a:extLst>
              <a:ext uri="{FF2B5EF4-FFF2-40B4-BE49-F238E27FC236}">
                <a16:creationId xmlns:a16="http://schemas.microsoft.com/office/drawing/2014/main" id="{12A70776-126E-DFC9-31F5-5F10744A83DF}"/>
              </a:ext>
            </a:extLst>
          </p:cNvPr>
          <p:cNvSpPr/>
          <p:nvPr/>
        </p:nvSpPr>
        <p:spPr>
          <a:xfrm>
            <a:off x="8961307" y="2605256"/>
            <a:ext cx="1783346" cy="1149669"/>
          </a:xfrm>
          <a:custGeom>
            <a:avLst/>
            <a:gdLst>
              <a:gd name="connsiteX0" fmla="*/ 0 w 1801640"/>
              <a:gd name="connsiteY0" fmla="*/ 683537 h 1367073"/>
              <a:gd name="connsiteX1" fmla="*/ 900820 w 1801640"/>
              <a:gd name="connsiteY1" fmla="*/ 0 h 1367073"/>
              <a:gd name="connsiteX2" fmla="*/ 1801640 w 1801640"/>
              <a:gd name="connsiteY2" fmla="*/ 683537 h 1367073"/>
              <a:gd name="connsiteX3" fmla="*/ 900820 w 1801640"/>
              <a:gd name="connsiteY3" fmla="*/ 1367074 h 1367073"/>
              <a:gd name="connsiteX4" fmla="*/ 0 w 1801640"/>
              <a:gd name="connsiteY4" fmla="*/ 683537 h 1367073"/>
              <a:gd name="connsiteX0" fmla="*/ 308 w 1801948"/>
              <a:gd name="connsiteY0" fmla="*/ 430040 h 1113577"/>
              <a:gd name="connsiteX1" fmla="*/ 828700 w 1801948"/>
              <a:gd name="connsiteY1" fmla="*/ 0 h 1113577"/>
              <a:gd name="connsiteX2" fmla="*/ 1801948 w 1801948"/>
              <a:gd name="connsiteY2" fmla="*/ 430040 h 1113577"/>
              <a:gd name="connsiteX3" fmla="*/ 901128 w 1801948"/>
              <a:gd name="connsiteY3" fmla="*/ 1113577 h 1113577"/>
              <a:gd name="connsiteX4" fmla="*/ 308 w 1801948"/>
              <a:gd name="connsiteY4" fmla="*/ 430040 h 1113577"/>
              <a:gd name="connsiteX0" fmla="*/ 494 w 1802134"/>
              <a:gd name="connsiteY0" fmla="*/ 553887 h 1237424"/>
              <a:gd name="connsiteX1" fmla="*/ 828886 w 1802134"/>
              <a:gd name="connsiteY1" fmla="*/ 123847 h 1237424"/>
              <a:gd name="connsiteX2" fmla="*/ 1802134 w 1802134"/>
              <a:gd name="connsiteY2" fmla="*/ 553887 h 1237424"/>
              <a:gd name="connsiteX3" fmla="*/ 901314 w 1802134"/>
              <a:gd name="connsiteY3" fmla="*/ 1237424 h 1237424"/>
              <a:gd name="connsiteX4" fmla="*/ 494 w 1802134"/>
              <a:gd name="connsiteY4" fmla="*/ 553887 h 1237424"/>
              <a:gd name="connsiteX0" fmla="*/ 252 w 1801892"/>
              <a:gd name="connsiteY0" fmla="*/ 485057 h 1168594"/>
              <a:gd name="connsiteX1" fmla="*/ 828644 w 1801892"/>
              <a:gd name="connsiteY1" fmla="*/ 55017 h 1168594"/>
              <a:gd name="connsiteX2" fmla="*/ 1801892 w 1801892"/>
              <a:gd name="connsiteY2" fmla="*/ 485057 h 1168594"/>
              <a:gd name="connsiteX3" fmla="*/ 901072 w 1801892"/>
              <a:gd name="connsiteY3" fmla="*/ 1168594 h 1168594"/>
              <a:gd name="connsiteX4" fmla="*/ 252 w 1801892"/>
              <a:gd name="connsiteY4" fmla="*/ 485057 h 1168594"/>
              <a:gd name="connsiteX0" fmla="*/ 4116 w 1805756"/>
              <a:gd name="connsiteY0" fmla="*/ 485057 h 1114273"/>
              <a:gd name="connsiteX1" fmla="*/ 832508 w 1805756"/>
              <a:gd name="connsiteY1" fmla="*/ 55017 h 1114273"/>
              <a:gd name="connsiteX2" fmla="*/ 1805756 w 1805756"/>
              <a:gd name="connsiteY2" fmla="*/ 485057 h 1114273"/>
              <a:gd name="connsiteX3" fmla="*/ 1149380 w 1805756"/>
              <a:gd name="connsiteY3" fmla="*/ 1114273 h 1114273"/>
              <a:gd name="connsiteX4" fmla="*/ 4116 w 1805756"/>
              <a:gd name="connsiteY4" fmla="*/ 485057 h 1114273"/>
              <a:gd name="connsiteX0" fmla="*/ 4116 w 1805756"/>
              <a:gd name="connsiteY0" fmla="*/ 485057 h 1121084"/>
              <a:gd name="connsiteX1" fmla="*/ 832508 w 1805756"/>
              <a:gd name="connsiteY1" fmla="*/ 55017 h 1121084"/>
              <a:gd name="connsiteX2" fmla="*/ 1805756 w 1805756"/>
              <a:gd name="connsiteY2" fmla="*/ 485057 h 1121084"/>
              <a:gd name="connsiteX3" fmla="*/ 1149380 w 1805756"/>
              <a:gd name="connsiteY3" fmla="*/ 1114273 h 1121084"/>
              <a:gd name="connsiteX4" fmla="*/ 4116 w 1805756"/>
              <a:gd name="connsiteY4" fmla="*/ 485057 h 1121084"/>
              <a:gd name="connsiteX0" fmla="*/ 4116 w 1805756"/>
              <a:gd name="connsiteY0" fmla="*/ 485057 h 1123610"/>
              <a:gd name="connsiteX1" fmla="*/ 832508 w 1805756"/>
              <a:gd name="connsiteY1" fmla="*/ 55017 h 1123610"/>
              <a:gd name="connsiteX2" fmla="*/ 1805756 w 1805756"/>
              <a:gd name="connsiteY2" fmla="*/ 485057 h 1123610"/>
              <a:gd name="connsiteX3" fmla="*/ 1149380 w 1805756"/>
              <a:gd name="connsiteY3" fmla="*/ 1114273 h 1123610"/>
              <a:gd name="connsiteX4" fmla="*/ 4116 w 1805756"/>
              <a:gd name="connsiteY4" fmla="*/ 485057 h 1123610"/>
              <a:gd name="connsiteX0" fmla="*/ 1550 w 1803190"/>
              <a:gd name="connsiteY0" fmla="*/ 485057 h 1121084"/>
              <a:gd name="connsiteX1" fmla="*/ 938584 w 1803190"/>
              <a:gd name="connsiteY1" fmla="*/ 55017 h 1121084"/>
              <a:gd name="connsiteX2" fmla="*/ 1803190 w 1803190"/>
              <a:gd name="connsiteY2" fmla="*/ 485057 h 1121084"/>
              <a:gd name="connsiteX3" fmla="*/ 1146814 w 1803190"/>
              <a:gd name="connsiteY3" fmla="*/ 1114273 h 1121084"/>
              <a:gd name="connsiteX4" fmla="*/ 1550 w 1803190"/>
              <a:gd name="connsiteY4" fmla="*/ 485057 h 1121084"/>
              <a:gd name="connsiteX0" fmla="*/ 3 w 1801643"/>
              <a:gd name="connsiteY0" fmla="*/ 485057 h 1124889"/>
              <a:gd name="connsiteX1" fmla="*/ 937037 w 1801643"/>
              <a:gd name="connsiteY1" fmla="*/ 55017 h 1124889"/>
              <a:gd name="connsiteX2" fmla="*/ 1801643 w 1801643"/>
              <a:gd name="connsiteY2" fmla="*/ 485057 h 1124889"/>
              <a:gd name="connsiteX3" fmla="*/ 1145267 w 1801643"/>
              <a:gd name="connsiteY3" fmla="*/ 1114273 h 1124889"/>
              <a:gd name="connsiteX4" fmla="*/ 3 w 1801643"/>
              <a:gd name="connsiteY4" fmla="*/ 485057 h 1124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1643" h="1124889">
                <a:moveTo>
                  <a:pt x="3" y="485057"/>
                </a:moveTo>
                <a:cubicBezTo>
                  <a:pt x="1512" y="91231"/>
                  <a:pt x="521009" y="217979"/>
                  <a:pt x="937037" y="55017"/>
                </a:cubicBezTo>
                <a:cubicBezTo>
                  <a:pt x="1353065" y="-107945"/>
                  <a:pt x="1801643" y="107550"/>
                  <a:pt x="1801643" y="485057"/>
                </a:cubicBezTo>
                <a:cubicBezTo>
                  <a:pt x="1801643" y="862564"/>
                  <a:pt x="1706150" y="1041845"/>
                  <a:pt x="1145267" y="1114273"/>
                </a:cubicBezTo>
                <a:cubicBezTo>
                  <a:pt x="584384" y="1186701"/>
                  <a:pt x="-1506" y="878883"/>
                  <a:pt x="3" y="485057"/>
                </a:cubicBezTo>
                <a:close/>
              </a:path>
            </a:pathLst>
          </a:custGeom>
          <a:solidFill>
            <a:srgbClr val="09CA95">
              <a:alpha val="1793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8B9B8518-5C3C-04F1-1E0A-B47B0FF216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6787" t="7627" r="16787" b="26337"/>
          <a:stretch/>
        </p:blipFill>
        <p:spPr>
          <a:xfrm>
            <a:off x="5444187" y="2430975"/>
            <a:ext cx="1303626" cy="1295961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861265B6-AF0F-AD6B-4F9A-AA88F93DCD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1232" r="11232" b="21848"/>
          <a:stretch/>
        </p:blipFill>
        <p:spPr>
          <a:xfrm>
            <a:off x="9273210" y="2430975"/>
            <a:ext cx="1159540" cy="116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35818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/>
          <a:lstStyle/>
          <a:p>
            <a:r>
              <a:rPr lang="en-BR" dirty="0"/>
              <a:t>Data Understanding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>
                <a:solidFill>
                  <a:srgbClr val="09CA95"/>
                </a:solidFill>
              </a:rPr>
              <a:t>STRATEGIC THINKING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C709890-3B95-3849-48B8-9F439BA6B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35" y="2169939"/>
            <a:ext cx="4472407" cy="361233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BR" sz="1600" b="1" dirty="0"/>
              <a:t>DATASET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/>
              <a:t>The Impact of Feedback: Which factors do employees look for in Company Reviews?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b="1" dirty="0"/>
              <a:t>SHAPE</a:t>
            </a:r>
            <a:endParaRPr lang="en-US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/>
              <a:t>5 rows x 24 columns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b="1" dirty="0"/>
              <a:t>ATTRIBUTES</a:t>
            </a:r>
            <a:endParaRPr lang="en-US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/>
              <a:t>Statistic, </a:t>
            </a:r>
            <a:r>
              <a:rPr lang="en-US" sz="1600" b="1" dirty="0">
                <a:solidFill>
                  <a:srgbClr val="09CA95"/>
                </a:solidFill>
              </a:rPr>
              <a:t>Month</a:t>
            </a:r>
            <a:r>
              <a:rPr lang="en-US" sz="1600" dirty="0"/>
              <a:t>, Dwelling Status, </a:t>
            </a:r>
            <a:r>
              <a:rPr lang="en-US" sz="1600" b="1" dirty="0">
                <a:solidFill>
                  <a:srgbClr val="09CA95"/>
                </a:solidFill>
              </a:rPr>
              <a:t>Eircode</a:t>
            </a:r>
            <a:r>
              <a:rPr lang="en-US" sz="1600" u="sng" dirty="0"/>
              <a:t> </a:t>
            </a:r>
            <a:r>
              <a:rPr lang="en-US" sz="1600" b="1" dirty="0">
                <a:solidFill>
                  <a:srgbClr val="09CA95"/>
                </a:solidFill>
              </a:rPr>
              <a:t>Output</a:t>
            </a:r>
            <a:r>
              <a:rPr lang="en-US" sz="1600" dirty="0"/>
              <a:t>, Stamp Duty Event, Type of Buyer, Unit, </a:t>
            </a:r>
            <a:r>
              <a:rPr lang="en-US" sz="1600" b="1" dirty="0">
                <a:solidFill>
                  <a:srgbClr val="09CA95"/>
                </a:solidFill>
              </a:rPr>
              <a:t>Value</a:t>
            </a:r>
            <a:r>
              <a:rPr lang="en-US" sz="1600" dirty="0"/>
              <a:t>.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E078836B-D78D-200C-8485-2C668EBC6B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46883" y="1226744"/>
            <a:ext cx="4908158" cy="490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5364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/>
          <a:lstStyle/>
          <a:p>
            <a:r>
              <a:rPr lang="en-US" dirty="0"/>
              <a:t>Technologies &amp; Methodologies</a:t>
            </a:r>
            <a:endParaRPr lang="en-BR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/>
              <a:t>STRATEGIC THINKING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C709890-3B95-3849-48B8-9F439BA6B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83" y="2830333"/>
            <a:ext cx="5845738" cy="221831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Font typeface="Wingdings" pitchFamily="2" charset="2"/>
              <a:buChar char="ü"/>
            </a:pPr>
            <a:r>
              <a:rPr lang="en-US" sz="2000" dirty="0"/>
              <a:t>Crisp DM Methodology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Font typeface="Wingdings" pitchFamily="2" charset="2"/>
              <a:buChar char="ü"/>
            </a:pPr>
            <a:r>
              <a:rPr lang="en-US" sz="2000" dirty="0" err="1"/>
              <a:t>Jupyter</a:t>
            </a:r>
            <a:r>
              <a:rPr lang="en-US" sz="2000" dirty="0"/>
              <a:t> Notebook and Python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Font typeface="Wingdings" pitchFamily="2" charset="2"/>
              <a:buChar char="ü"/>
            </a:pPr>
            <a:r>
              <a:rPr lang="en-US" sz="2000" dirty="0"/>
              <a:t>Pandas </a:t>
            </a:r>
            <a:r>
              <a:rPr lang="en-US" sz="2000" dirty="0" err="1"/>
              <a:t>Numpy</a:t>
            </a:r>
            <a:r>
              <a:rPr lang="en-US" sz="2000" dirty="0"/>
              <a:t> Seaborn </a:t>
            </a:r>
            <a:r>
              <a:rPr lang="en-US" sz="2000" dirty="0" err="1"/>
              <a:t>Matplot</a:t>
            </a:r>
            <a:r>
              <a:rPr lang="en-US" sz="2000" dirty="0"/>
              <a:t> </a:t>
            </a:r>
            <a:r>
              <a:rPr lang="en-US" sz="2000" dirty="0" err="1"/>
              <a:t>SkLearn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Font typeface="Wingdings" pitchFamily="2" charset="2"/>
              <a:buChar char="ü"/>
            </a:pPr>
            <a:r>
              <a:rPr lang="en-US" sz="2000" dirty="0"/>
              <a:t>Random Forrest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EBBAA54-2CA4-D01F-25A7-E1C6A930D3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4867" y="1776749"/>
            <a:ext cx="4325481" cy="432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553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Accomplishments</a:t>
            </a:r>
            <a:endParaRPr lang="en-BR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C709890-3B95-3849-48B8-9F439BA6B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36" y="2241747"/>
            <a:ext cx="2625504" cy="71748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None/>
            </a:pPr>
            <a:r>
              <a:rPr lang="en-US" sz="1400" dirty="0"/>
              <a:t>We were able to get a good idea of what the dataset is about.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None/>
            </a:pPr>
            <a:endParaRPr lang="en-US" sz="14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/>
              <a:t>STRATEGIC THINKING</a:t>
            </a:r>
          </a:p>
        </p:txBody>
      </p:sp>
      <p:sp>
        <p:nvSpPr>
          <p:cNvPr id="3" name="Content Placeholder 14">
            <a:extLst>
              <a:ext uri="{FF2B5EF4-FFF2-40B4-BE49-F238E27FC236}">
                <a16:creationId xmlns:a16="http://schemas.microsoft.com/office/drawing/2014/main" id="{706B4B65-F37D-EE59-5191-9091FE4E679E}"/>
              </a:ext>
            </a:extLst>
          </p:cNvPr>
          <p:cNvSpPr txBox="1">
            <a:spLocks/>
          </p:cNvSpPr>
          <p:nvPr/>
        </p:nvSpPr>
        <p:spPr>
          <a:xfrm>
            <a:off x="615636" y="1832430"/>
            <a:ext cx="2625504" cy="33796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9CA95"/>
                </a:solidFill>
              </a:rPr>
              <a:t>THE DATASET</a:t>
            </a:r>
          </a:p>
        </p:txBody>
      </p:sp>
      <p:sp>
        <p:nvSpPr>
          <p:cNvPr id="5" name="Content Placeholder 14">
            <a:extLst>
              <a:ext uri="{FF2B5EF4-FFF2-40B4-BE49-F238E27FC236}">
                <a16:creationId xmlns:a16="http://schemas.microsoft.com/office/drawing/2014/main" id="{87A327B7-1A3B-FD55-3CB6-EA8FC270D36F}"/>
              </a:ext>
            </a:extLst>
          </p:cNvPr>
          <p:cNvSpPr txBox="1">
            <a:spLocks/>
          </p:cNvSpPr>
          <p:nvPr/>
        </p:nvSpPr>
        <p:spPr>
          <a:xfrm>
            <a:off x="4535787" y="2241747"/>
            <a:ext cx="2625504" cy="117921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dirty="0"/>
              <a:t>Preformed EDA on our data to ascertain what the data might be able to tell us and also tell us where we might have problems.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endParaRPr lang="en-US" sz="1400" dirty="0"/>
          </a:p>
        </p:txBody>
      </p:sp>
      <p:sp>
        <p:nvSpPr>
          <p:cNvPr id="6" name="Content Placeholder 14">
            <a:extLst>
              <a:ext uri="{FF2B5EF4-FFF2-40B4-BE49-F238E27FC236}">
                <a16:creationId xmlns:a16="http://schemas.microsoft.com/office/drawing/2014/main" id="{5C709B7D-5C85-D6BB-3650-15C333A76AB8}"/>
              </a:ext>
            </a:extLst>
          </p:cNvPr>
          <p:cNvSpPr txBox="1">
            <a:spLocks/>
          </p:cNvSpPr>
          <p:nvPr/>
        </p:nvSpPr>
        <p:spPr>
          <a:xfrm>
            <a:off x="4535787" y="1832430"/>
            <a:ext cx="2625504" cy="33796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9CA95"/>
                </a:solidFill>
              </a:rPr>
              <a:t>EDA</a:t>
            </a:r>
          </a:p>
        </p:txBody>
      </p:sp>
      <p:sp>
        <p:nvSpPr>
          <p:cNvPr id="8" name="Content Placeholder 14">
            <a:extLst>
              <a:ext uri="{FF2B5EF4-FFF2-40B4-BE49-F238E27FC236}">
                <a16:creationId xmlns:a16="http://schemas.microsoft.com/office/drawing/2014/main" id="{3C6849F5-901D-D023-9A96-F702ACCA5537}"/>
              </a:ext>
            </a:extLst>
          </p:cNvPr>
          <p:cNvSpPr txBox="1">
            <a:spLocks/>
          </p:cNvSpPr>
          <p:nvPr/>
        </p:nvSpPr>
        <p:spPr>
          <a:xfrm>
            <a:off x="8455938" y="2241746"/>
            <a:ext cx="2625504" cy="173239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dirty="0"/>
              <a:t>Need to make sure we can use the data for our analysis.</a:t>
            </a:r>
          </a:p>
          <a:p>
            <a:pPr marL="152400" indent="-1524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9CA95"/>
              </a:buClr>
            </a:pPr>
            <a:r>
              <a:rPr lang="en-US" sz="1400" dirty="0"/>
              <a:t>Clean the data</a:t>
            </a:r>
          </a:p>
          <a:p>
            <a:pPr marL="152400" indent="-1524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9CA95"/>
              </a:buClr>
            </a:pPr>
            <a:r>
              <a:rPr lang="en-US" sz="1400" dirty="0"/>
              <a:t>Resize the data</a:t>
            </a:r>
          </a:p>
          <a:p>
            <a:pPr marL="152400" indent="-1524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9CA95"/>
              </a:buClr>
            </a:pPr>
            <a:r>
              <a:rPr lang="en-US" sz="1400" dirty="0"/>
              <a:t>Feature Engineering</a:t>
            </a:r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EE03FAC0-695B-EF6F-F1CD-F984CEEBBAD7}"/>
              </a:ext>
            </a:extLst>
          </p:cNvPr>
          <p:cNvSpPr txBox="1">
            <a:spLocks/>
          </p:cNvSpPr>
          <p:nvPr/>
        </p:nvSpPr>
        <p:spPr>
          <a:xfrm>
            <a:off x="8455938" y="1832430"/>
            <a:ext cx="2625504" cy="33796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9CA95"/>
                </a:solidFill>
              </a:rPr>
              <a:t>DATA PREPARATION</a:t>
            </a:r>
          </a:p>
        </p:txBody>
      </p:sp>
      <p:sp>
        <p:nvSpPr>
          <p:cNvPr id="10" name="Content Placeholder 14">
            <a:extLst>
              <a:ext uri="{FF2B5EF4-FFF2-40B4-BE49-F238E27FC236}">
                <a16:creationId xmlns:a16="http://schemas.microsoft.com/office/drawing/2014/main" id="{D00E96BC-FA99-E60B-09F3-547E901F6ED3}"/>
              </a:ext>
            </a:extLst>
          </p:cNvPr>
          <p:cNvSpPr txBox="1">
            <a:spLocks/>
          </p:cNvSpPr>
          <p:nvPr/>
        </p:nvSpPr>
        <p:spPr>
          <a:xfrm>
            <a:off x="615636" y="4712397"/>
            <a:ext cx="2625504" cy="124258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dirty="0"/>
              <a:t>We needed to preform some statistical analysis to give ourselves a better idea of what the data was telling us.</a:t>
            </a:r>
          </a:p>
        </p:txBody>
      </p:sp>
      <p:sp>
        <p:nvSpPr>
          <p:cNvPr id="13" name="Content Placeholder 14">
            <a:extLst>
              <a:ext uri="{FF2B5EF4-FFF2-40B4-BE49-F238E27FC236}">
                <a16:creationId xmlns:a16="http://schemas.microsoft.com/office/drawing/2014/main" id="{07F54FB0-B60A-931E-3910-CFD639A08529}"/>
              </a:ext>
            </a:extLst>
          </p:cNvPr>
          <p:cNvSpPr txBox="1">
            <a:spLocks/>
          </p:cNvSpPr>
          <p:nvPr/>
        </p:nvSpPr>
        <p:spPr>
          <a:xfrm>
            <a:off x="615636" y="4303081"/>
            <a:ext cx="2625504" cy="33796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9CA95"/>
                </a:solidFill>
              </a:rPr>
              <a:t>STATISTICAL ANALYSIS</a:t>
            </a:r>
          </a:p>
        </p:txBody>
      </p:sp>
      <p:sp>
        <p:nvSpPr>
          <p:cNvPr id="14" name="Content Placeholder 14">
            <a:extLst>
              <a:ext uri="{FF2B5EF4-FFF2-40B4-BE49-F238E27FC236}">
                <a16:creationId xmlns:a16="http://schemas.microsoft.com/office/drawing/2014/main" id="{8682AA77-BBF9-2686-2F2A-2E990015187C}"/>
              </a:ext>
            </a:extLst>
          </p:cNvPr>
          <p:cNvSpPr txBox="1">
            <a:spLocks/>
          </p:cNvSpPr>
          <p:nvPr/>
        </p:nvSpPr>
        <p:spPr>
          <a:xfrm>
            <a:off x="4535787" y="4712398"/>
            <a:ext cx="2625504" cy="131501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dirty="0"/>
              <a:t>A lot of the data was in textual form, so some feature engine had to be preformed to make it useful.</a:t>
            </a:r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74FC0A05-4C15-6A0E-4042-448D2D81700B}"/>
              </a:ext>
            </a:extLst>
          </p:cNvPr>
          <p:cNvSpPr txBox="1">
            <a:spLocks/>
          </p:cNvSpPr>
          <p:nvPr/>
        </p:nvSpPr>
        <p:spPr>
          <a:xfrm>
            <a:off x="4535787" y="4303081"/>
            <a:ext cx="2625504" cy="33796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9CA95"/>
                </a:solidFill>
              </a:rPr>
              <a:t>FEATURE ENGINEERING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58218CB-9A4F-A946-864B-9CBBC2525B5A}"/>
              </a:ext>
            </a:extLst>
          </p:cNvPr>
          <p:cNvSpPr txBox="1">
            <a:spLocks/>
          </p:cNvSpPr>
          <p:nvPr/>
        </p:nvSpPr>
        <p:spPr>
          <a:xfrm>
            <a:off x="8455938" y="4712397"/>
            <a:ext cx="2625504" cy="131501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dirty="0"/>
              <a:t>We attempted two Machine Learning models to see if we could make some predictions.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dirty="0"/>
              <a:t>Random Forrest</a:t>
            </a:r>
          </a:p>
        </p:txBody>
      </p:sp>
      <p:sp>
        <p:nvSpPr>
          <p:cNvPr id="18" name="Content Placeholder 14">
            <a:extLst>
              <a:ext uri="{FF2B5EF4-FFF2-40B4-BE49-F238E27FC236}">
                <a16:creationId xmlns:a16="http://schemas.microsoft.com/office/drawing/2014/main" id="{E69CE0B7-0279-6519-40A9-95C424177859}"/>
              </a:ext>
            </a:extLst>
          </p:cNvPr>
          <p:cNvSpPr txBox="1">
            <a:spLocks/>
          </p:cNvSpPr>
          <p:nvPr/>
        </p:nvSpPr>
        <p:spPr>
          <a:xfrm>
            <a:off x="8455938" y="4303081"/>
            <a:ext cx="2625504" cy="33796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9CA95"/>
                </a:solidFill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131724098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/>
          <a:lstStyle/>
          <a:p>
            <a:r>
              <a:rPr lang="en-US" dirty="0"/>
              <a:t>Data Preparation</a:t>
            </a:r>
            <a:endParaRPr lang="en-BR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/>
              <a:t>STRATEGIC THINKING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C709890-3B95-3849-48B8-9F439BA6B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83" y="2830333"/>
            <a:ext cx="5845738" cy="221831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Font typeface="Wingdings" pitchFamily="2" charset="2"/>
              <a:buChar char="ü"/>
            </a:pPr>
            <a:r>
              <a:rPr lang="en-US" sz="2000" dirty="0"/>
              <a:t>Cleaning Data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Font typeface="Wingdings" pitchFamily="2" charset="2"/>
              <a:buChar char="ü"/>
            </a:pPr>
            <a:r>
              <a:rPr lang="en-US" sz="2000" dirty="0"/>
              <a:t>Resizing of Data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Font typeface="Wingdings" pitchFamily="2" charset="2"/>
              <a:buChar char="ü"/>
            </a:pPr>
            <a:r>
              <a:rPr lang="en-US" sz="2000" dirty="0"/>
              <a:t>Feature Engineering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353DD62-6D2A-158E-AB49-C741E5A5E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38964" y="1572406"/>
            <a:ext cx="71374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0217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/>
          <a:lstStyle/>
          <a:p>
            <a:r>
              <a:rPr lang="en-US" dirty="0"/>
              <a:t>Descriptive Statistics</a:t>
            </a:r>
            <a:endParaRPr lang="en-BR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/>
              <a:t>STRATEGIC THINKING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C709890-3B95-3849-48B8-9F439BA6B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83" y="1964602"/>
            <a:ext cx="4641627" cy="422796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srgbClr val="09CA95"/>
              </a:buClr>
              <a:buNone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81BAF1-2B1C-017F-DC0D-1C6B1DB8F204}"/>
              </a:ext>
            </a:extLst>
          </p:cNvPr>
          <p:cNvSpPr/>
          <p:nvPr/>
        </p:nvSpPr>
        <p:spPr>
          <a:xfrm>
            <a:off x="6723708" y="0"/>
            <a:ext cx="546829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pic>
        <p:nvPicPr>
          <p:cNvPr id="4" name="Imagem 10">
            <a:extLst>
              <a:ext uri="{FF2B5EF4-FFF2-40B4-BE49-F238E27FC236}">
                <a16:creationId xmlns:a16="http://schemas.microsoft.com/office/drawing/2014/main" id="{EAAFE25B-0418-39D7-6B7D-D1D1558FB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005" y="2207214"/>
            <a:ext cx="6200684" cy="3737566"/>
          </a:xfrm>
          <a:prstGeom prst="roundRect">
            <a:avLst>
              <a:gd name="adj" fmla="val 3717"/>
            </a:avLst>
          </a:prstGeom>
          <a:effectLst>
            <a:outerShdw blurRad="549216" sx="99000" sy="99000" algn="ctr" rotWithShape="0">
              <a:prstClr val="black">
                <a:alpha val="15226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317125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F73C-7A56-29F6-83FA-B08CE6E2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913220"/>
            <a:ext cx="10960729" cy="623455"/>
          </a:xfrm>
        </p:spPr>
        <p:txBody>
          <a:bodyPr/>
          <a:lstStyle/>
          <a:p>
            <a:r>
              <a:rPr lang="en-US" dirty="0"/>
              <a:t>Challenges with the data</a:t>
            </a:r>
            <a:endParaRPr lang="en-BR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B54264-C9F6-ECED-981F-2EA359C05833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R" dirty="0"/>
              <a:t>STRATEGIC THINKING</a:t>
            </a:r>
          </a:p>
        </p:txBody>
      </p:sp>
      <p:sp>
        <p:nvSpPr>
          <p:cNvPr id="5" name="Content Placeholder 14">
            <a:extLst>
              <a:ext uri="{FF2B5EF4-FFF2-40B4-BE49-F238E27FC236}">
                <a16:creationId xmlns:a16="http://schemas.microsoft.com/office/drawing/2014/main" id="{38F45906-5DFA-DD26-A68F-02CD9FE91FA3}"/>
              </a:ext>
            </a:extLst>
          </p:cNvPr>
          <p:cNvSpPr txBox="1">
            <a:spLocks/>
          </p:cNvSpPr>
          <p:nvPr/>
        </p:nvSpPr>
        <p:spPr>
          <a:xfrm>
            <a:off x="615636" y="1889891"/>
            <a:ext cx="2851200" cy="1260000"/>
          </a:xfrm>
          <a:prstGeom prst="roundRect">
            <a:avLst>
              <a:gd name="adj" fmla="val 7630"/>
            </a:avLst>
          </a:prstGeom>
          <a:solidFill>
            <a:srgbClr val="D3F4FF"/>
          </a:solidFill>
        </p:spPr>
        <p:txBody>
          <a:bodyPr vert="horz" wrap="square" lIns="251999" tIns="251999" rIns="251999" bIns="251999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b="1" dirty="0">
                <a:solidFill>
                  <a:schemeClr val="tx1"/>
                </a:solidFill>
              </a:rPr>
              <a:t>Size of the dataset</a:t>
            </a:r>
          </a:p>
        </p:txBody>
      </p:sp>
      <p:sp>
        <p:nvSpPr>
          <p:cNvPr id="8" name="Content Placeholder 14">
            <a:extLst>
              <a:ext uri="{FF2B5EF4-FFF2-40B4-BE49-F238E27FC236}">
                <a16:creationId xmlns:a16="http://schemas.microsoft.com/office/drawing/2014/main" id="{D2118894-262E-DFBF-9676-888E28A4E50D}"/>
              </a:ext>
            </a:extLst>
          </p:cNvPr>
          <p:cNvSpPr txBox="1">
            <a:spLocks/>
          </p:cNvSpPr>
          <p:nvPr/>
        </p:nvSpPr>
        <p:spPr>
          <a:xfrm>
            <a:off x="3739080" y="4859597"/>
            <a:ext cx="2851200" cy="1260000"/>
          </a:xfrm>
          <a:prstGeom prst="roundRect">
            <a:avLst>
              <a:gd name="adj" fmla="val 7089"/>
            </a:avLst>
          </a:prstGeom>
          <a:solidFill>
            <a:srgbClr val="D3F4FF"/>
          </a:solidFill>
        </p:spPr>
        <p:txBody>
          <a:bodyPr vert="horz" wrap="square" lIns="251999" tIns="251999" rIns="251999" bIns="251999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b="1" dirty="0">
                <a:solidFill>
                  <a:schemeClr val="tx1"/>
                </a:solidFill>
              </a:rPr>
              <a:t>There is a lot of missing data</a:t>
            </a:r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5818E56-D323-9883-B4C7-061037B38C11}"/>
              </a:ext>
            </a:extLst>
          </p:cNvPr>
          <p:cNvSpPr txBox="1">
            <a:spLocks/>
          </p:cNvSpPr>
          <p:nvPr/>
        </p:nvSpPr>
        <p:spPr>
          <a:xfrm>
            <a:off x="3739080" y="3338465"/>
            <a:ext cx="2851200" cy="1260000"/>
          </a:xfrm>
          <a:prstGeom prst="roundRect">
            <a:avLst>
              <a:gd name="adj" fmla="val 6042"/>
            </a:avLst>
          </a:prstGeom>
          <a:solidFill>
            <a:srgbClr val="D3F4FF"/>
          </a:solidFill>
        </p:spPr>
        <p:txBody>
          <a:bodyPr vert="horz" wrap="square" lIns="251999" tIns="251999" rIns="251999" bIns="251999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b="1" dirty="0">
                <a:solidFill>
                  <a:schemeClr val="tx1"/>
                </a:solidFill>
              </a:rPr>
              <a:t>Categorizing the symptoms as they are text based descriptions</a:t>
            </a:r>
          </a:p>
        </p:txBody>
      </p:sp>
      <p:sp>
        <p:nvSpPr>
          <p:cNvPr id="10" name="Content Placeholder 14">
            <a:extLst>
              <a:ext uri="{FF2B5EF4-FFF2-40B4-BE49-F238E27FC236}">
                <a16:creationId xmlns:a16="http://schemas.microsoft.com/office/drawing/2014/main" id="{46938CAE-C34F-724A-622C-B14E91E4A461}"/>
              </a:ext>
            </a:extLst>
          </p:cNvPr>
          <p:cNvSpPr txBox="1">
            <a:spLocks/>
          </p:cNvSpPr>
          <p:nvPr/>
        </p:nvSpPr>
        <p:spPr>
          <a:xfrm>
            <a:off x="615636" y="4859597"/>
            <a:ext cx="2851200" cy="1260000"/>
          </a:xfrm>
          <a:prstGeom prst="roundRect">
            <a:avLst>
              <a:gd name="adj" fmla="val 6218"/>
            </a:avLst>
          </a:prstGeom>
          <a:solidFill>
            <a:srgbClr val="D3F4FF"/>
          </a:solidFill>
        </p:spPr>
        <p:txBody>
          <a:bodyPr vert="horz" wrap="square" lIns="251999" tIns="251999" rIns="251999" bIns="251999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b="1" dirty="0">
                <a:solidFill>
                  <a:schemeClr val="tx1"/>
                </a:solidFill>
              </a:rPr>
              <a:t>Preparing and Cleaning the data</a:t>
            </a:r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CC175FFB-7CEF-BA43-430F-75BCDA364C5E}"/>
              </a:ext>
            </a:extLst>
          </p:cNvPr>
          <p:cNvSpPr txBox="1">
            <a:spLocks/>
          </p:cNvSpPr>
          <p:nvPr/>
        </p:nvSpPr>
        <p:spPr>
          <a:xfrm>
            <a:off x="3739081" y="1889891"/>
            <a:ext cx="2851200" cy="1260000"/>
          </a:xfrm>
          <a:prstGeom prst="roundRect">
            <a:avLst>
              <a:gd name="adj" fmla="val 6219"/>
            </a:avLst>
          </a:prstGeom>
          <a:solidFill>
            <a:srgbClr val="D3F4FF"/>
          </a:solidFill>
        </p:spPr>
        <p:txBody>
          <a:bodyPr vert="horz" wrap="square" lIns="251999" tIns="251999" rIns="251999" bIns="251999" rtlCol="0" anchor="ctr">
            <a:noAutofit/>
          </a:bodyPr>
          <a:lstStyle>
            <a:defPPr>
              <a:defRPr lang="en-BR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  <a:defRPr sz="1400" b="1">
                <a:latin typeface="Montserrat" pitchFamily="2" charset="7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Montserrat" pitchFamily="2" charset="77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Montserrat" pitchFamily="2" charset="77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Montserrat" pitchFamily="2" charset="77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Montserrat" pitchFamily="2" charset="77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Sparse Data after encoding</a:t>
            </a:r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CE56606C-0400-5970-6062-D9332FB8B6FC}"/>
              </a:ext>
            </a:extLst>
          </p:cNvPr>
          <p:cNvSpPr txBox="1">
            <a:spLocks/>
          </p:cNvSpPr>
          <p:nvPr/>
        </p:nvSpPr>
        <p:spPr>
          <a:xfrm>
            <a:off x="615636" y="3338465"/>
            <a:ext cx="2851200" cy="1260000"/>
          </a:xfrm>
          <a:prstGeom prst="roundRect">
            <a:avLst>
              <a:gd name="adj" fmla="val 5334"/>
            </a:avLst>
          </a:prstGeom>
          <a:solidFill>
            <a:srgbClr val="D3F4FF"/>
          </a:solidFill>
        </p:spPr>
        <p:txBody>
          <a:bodyPr vert="horz" wrap="square" lIns="251999" tIns="251999" rIns="251999" bIns="251999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9CA95"/>
              </a:buClr>
              <a:buFont typeface="Arial" panose="020B0604020202020204" pitchFamily="34" charset="0"/>
              <a:buNone/>
            </a:pPr>
            <a:r>
              <a:rPr lang="en-US" sz="1400" b="1" dirty="0">
                <a:solidFill>
                  <a:schemeClr val="tx1"/>
                </a:solidFill>
              </a:rPr>
              <a:t>Figuring out what model might work best for our dataset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F06B8D75-461A-B2C1-5245-3779A0373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00746" y="167775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8782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 2013 - 2022">
  <a:themeElements>
    <a:clrScheme name="DataTheme">
      <a:dk1>
        <a:srgbClr val="002D72"/>
      </a:dk1>
      <a:lt1>
        <a:srgbClr val="FFFFFF"/>
      </a:lt1>
      <a:dk2>
        <a:srgbClr val="002D72"/>
      </a:dk2>
      <a:lt2>
        <a:srgbClr val="FFFFFF"/>
      </a:lt2>
      <a:accent1>
        <a:srgbClr val="002D72"/>
      </a:accent1>
      <a:accent2>
        <a:srgbClr val="FF9100"/>
      </a:accent2>
      <a:accent3>
        <a:srgbClr val="08CA95"/>
      </a:accent3>
      <a:accent4>
        <a:srgbClr val="FFC000"/>
      </a:accent4>
      <a:accent5>
        <a:srgbClr val="5B9BD5"/>
      </a:accent5>
      <a:accent6>
        <a:srgbClr val="00A624"/>
      </a:accent6>
      <a:hlink>
        <a:srgbClr val="08CA95"/>
      </a:hlink>
      <a:folHlink>
        <a:srgbClr val="FF91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9028</TotalTime>
  <Words>544</Words>
  <Application>Microsoft Macintosh PowerPoint</Application>
  <PresentationFormat>Widescreen</PresentationFormat>
  <Paragraphs>102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Montserrat</vt:lpstr>
      <vt:lpstr>Wingdings</vt:lpstr>
      <vt:lpstr>Office Theme 2013 - 2022</vt:lpstr>
      <vt:lpstr>Strategic Thinking </vt:lpstr>
      <vt:lpstr>Business Understanding</vt:lpstr>
      <vt:lpstr>Business Description</vt:lpstr>
      <vt:lpstr>Data Understanding</vt:lpstr>
      <vt:lpstr>Technologies &amp; Methodologies</vt:lpstr>
      <vt:lpstr>Accomplishments</vt:lpstr>
      <vt:lpstr>Data Preparation</vt:lpstr>
      <vt:lpstr>Descriptive Statistics</vt:lpstr>
      <vt:lpstr>Challenges with the data</vt:lpstr>
      <vt:lpstr>Results</vt:lpstr>
      <vt:lpstr>Next Steps</vt:lpstr>
      <vt:lpstr>Conclusion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Casarin</dc:creator>
  <cp:lastModifiedBy>Richard Casarin</cp:lastModifiedBy>
  <cp:revision>4</cp:revision>
  <dcterms:created xsi:type="dcterms:W3CDTF">2022-12-18T20:58:53Z</dcterms:created>
  <dcterms:modified xsi:type="dcterms:W3CDTF">2022-12-28T18:34:35Z</dcterms:modified>
</cp:coreProperties>
</file>

<file path=docProps/thumbnail.jpeg>
</file>